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0D56BC-B81C-478A-BD4E-E7305148FEB5}" type="datetimeFigureOut">
              <a:rPr lang="en-US" smtClean="0"/>
              <a:pPr/>
              <a:t>12/17/2011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15CA80-5544-48E7-B168-190955E9241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EBE2A262-6206-4347-AE97-FC93B570B4D9}" type="slidenum">
              <a:rPr lang="ar-SA">
                <a:solidFill>
                  <a:prstClr val="black"/>
                </a:solidFill>
              </a:rPr>
              <a:pPr eaLnBrk="1" hangingPunct="1"/>
              <a:t>1</a:t>
            </a:fld>
            <a:endParaRPr lang="hy-AM">
              <a:solidFill>
                <a:prstClr val="black"/>
              </a:solidFill>
            </a:endParaRPr>
          </a:p>
        </p:txBody>
      </p:sp>
      <p:sp>
        <p:nvSpPr>
          <p:cNvPr id="135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y-AM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CFF7C32A-E9CF-4F91-82A8-F81EA60DC2F1}" type="slidenum">
              <a:rPr lang="ar-SA">
                <a:solidFill>
                  <a:prstClr val="black"/>
                </a:solidFill>
              </a:rPr>
              <a:pPr eaLnBrk="1" hangingPunct="1"/>
              <a:t>10</a:t>
            </a:fld>
            <a:endParaRPr lang="hy-AM">
              <a:solidFill>
                <a:prstClr val="black"/>
              </a:solidFill>
            </a:endParaRPr>
          </a:p>
        </p:txBody>
      </p:sp>
      <p:sp>
        <p:nvSpPr>
          <p:cNvPr id="144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4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y-AM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D3E65E7D-1AB3-4CD5-BC07-9A2343808D19}" type="slidenum">
              <a:rPr lang="ar-SA">
                <a:solidFill>
                  <a:prstClr val="black"/>
                </a:solidFill>
              </a:rPr>
              <a:pPr eaLnBrk="1" hangingPunct="1"/>
              <a:t>11</a:t>
            </a:fld>
            <a:endParaRPr lang="hy-AM">
              <a:solidFill>
                <a:prstClr val="black"/>
              </a:solidFill>
            </a:endParaRPr>
          </a:p>
        </p:txBody>
      </p:sp>
      <p:sp>
        <p:nvSpPr>
          <p:cNvPr id="145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CD546EAA-EC85-48B5-AF68-FD72931A7B59}" type="slidenum">
              <a:rPr lang="ar-SA">
                <a:solidFill>
                  <a:prstClr val="black"/>
                </a:solidFill>
              </a:rPr>
              <a:pPr eaLnBrk="1" hangingPunct="1"/>
              <a:t>12</a:t>
            </a:fld>
            <a:endParaRPr lang="hy-AM">
              <a:solidFill>
                <a:prstClr val="black"/>
              </a:solidFill>
            </a:endParaRPr>
          </a:p>
        </p:txBody>
      </p:sp>
      <p:sp>
        <p:nvSpPr>
          <p:cNvPr id="146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6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A2EAB06E-4752-4F17-BF05-787F9398074E}" type="slidenum">
              <a:rPr lang="ar-SA">
                <a:solidFill>
                  <a:prstClr val="black"/>
                </a:solidFill>
              </a:rPr>
              <a:pPr eaLnBrk="1" hangingPunct="1"/>
              <a:t>2</a:t>
            </a:fld>
            <a:endParaRPr lang="hy-AM">
              <a:solidFill>
                <a:prstClr val="black"/>
              </a:solidFill>
            </a:endParaRPr>
          </a:p>
        </p:txBody>
      </p:sp>
      <p:sp>
        <p:nvSpPr>
          <p:cNvPr id="136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  <p:sp>
        <p:nvSpPr>
          <p:cNvPr id="136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/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D5AC55C3-EA23-4BE3-B7F3-13CB73E1E67C}" type="slidenum">
              <a:rPr lang="ar-SA">
                <a:solidFill>
                  <a:prstClr val="black"/>
                </a:solidFill>
              </a:rPr>
              <a:pPr eaLnBrk="1" hangingPunct="1"/>
              <a:t>3</a:t>
            </a:fld>
            <a:endParaRPr lang="hy-AM">
              <a:solidFill>
                <a:prstClr val="black"/>
              </a:solidFill>
            </a:endParaRPr>
          </a:p>
        </p:txBody>
      </p:sp>
      <p:sp>
        <p:nvSpPr>
          <p:cNvPr id="137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  <p:sp>
        <p:nvSpPr>
          <p:cNvPr id="137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/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1F076182-9221-44F7-A2E2-5B52F7B5D9E7}" type="slidenum">
              <a:rPr lang="ar-SA">
                <a:solidFill>
                  <a:prstClr val="black"/>
                </a:solidFill>
              </a:rPr>
              <a:pPr eaLnBrk="1" hangingPunct="1"/>
              <a:t>4</a:t>
            </a:fld>
            <a:endParaRPr lang="hy-AM">
              <a:solidFill>
                <a:prstClr val="black"/>
              </a:solidFill>
            </a:endParaRPr>
          </a:p>
        </p:txBody>
      </p:sp>
      <p:sp>
        <p:nvSpPr>
          <p:cNvPr id="138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8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y-AM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BAEF714F-DA85-47FE-808C-98B95D2BFABC}" type="slidenum">
              <a:rPr lang="ar-SA">
                <a:solidFill>
                  <a:prstClr val="black"/>
                </a:solidFill>
              </a:rPr>
              <a:pPr eaLnBrk="1" hangingPunct="1"/>
              <a:t>5</a:t>
            </a:fld>
            <a:endParaRPr lang="hy-AM">
              <a:solidFill>
                <a:prstClr val="black"/>
              </a:solidFill>
            </a:endParaRPr>
          </a:p>
        </p:txBody>
      </p:sp>
      <p:sp>
        <p:nvSpPr>
          <p:cNvPr id="139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9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y-AM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C0146B46-4D28-4468-92CE-313A18D15C7B}" type="slidenum">
              <a:rPr lang="ar-SA">
                <a:solidFill>
                  <a:prstClr val="black"/>
                </a:solidFill>
              </a:rPr>
              <a:pPr eaLnBrk="1" hangingPunct="1"/>
              <a:t>6</a:t>
            </a:fld>
            <a:endParaRPr lang="hy-AM">
              <a:solidFill>
                <a:prstClr val="black"/>
              </a:solidFill>
            </a:endParaRPr>
          </a:p>
        </p:txBody>
      </p:sp>
      <p:sp>
        <p:nvSpPr>
          <p:cNvPr id="140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0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y-AM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4BD6FFDE-09BE-4083-BC2A-F73151FF8B57}" type="slidenum">
              <a:rPr lang="ar-SA">
                <a:solidFill>
                  <a:prstClr val="black"/>
                </a:solidFill>
              </a:rPr>
              <a:pPr eaLnBrk="1" hangingPunct="1"/>
              <a:t>7</a:t>
            </a:fld>
            <a:endParaRPr lang="hy-AM">
              <a:solidFill>
                <a:prstClr val="black"/>
              </a:solidFill>
            </a:endParaRPr>
          </a:p>
        </p:txBody>
      </p:sp>
      <p:sp>
        <p:nvSpPr>
          <p:cNvPr id="141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1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y-AM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FD2D8243-B60B-47B7-A647-B2816E65E885}" type="slidenum">
              <a:rPr lang="ar-SA">
                <a:solidFill>
                  <a:prstClr val="black"/>
                </a:solidFill>
              </a:rPr>
              <a:pPr eaLnBrk="1" hangingPunct="1"/>
              <a:t>8</a:t>
            </a:fld>
            <a:endParaRPr lang="hy-AM">
              <a:solidFill>
                <a:prstClr val="black"/>
              </a:solidFill>
            </a:endParaRPr>
          </a:p>
        </p:txBody>
      </p:sp>
      <p:sp>
        <p:nvSpPr>
          <p:cNvPr id="142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  <p:sp>
        <p:nvSpPr>
          <p:cNvPr id="1423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/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A112462E-1F43-4F62-821F-955C39807899}" type="slidenum">
              <a:rPr lang="ar-SA">
                <a:solidFill>
                  <a:prstClr val="black"/>
                </a:solidFill>
              </a:rPr>
              <a:pPr eaLnBrk="1" hangingPunct="1"/>
              <a:t>9</a:t>
            </a:fld>
            <a:endParaRPr lang="hy-AM">
              <a:solidFill>
                <a:prstClr val="black"/>
              </a:solidFill>
            </a:endParaRPr>
          </a:p>
        </p:txBody>
      </p:sp>
      <p:sp>
        <p:nvSpPr>
          <p:cNvPr id="143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y-AM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D74EB-D93B-41D0-BBAA-7B75DE4B781C}" type="datetimeFigureOut">
              <a:rPr lang="en-US" smtClean="0"/>
              <a:pPr/>
              <a:t>12/17/2011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DD84A-2233-4461-9696-C1FBDCA26C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D74EB-D93B-41D0-BBAA-7B75DE4B781C}" type="datetimeFigureOut">
              <a:rPr lang="en-US" smtClean="0"/>
              <a:pPr/>
              <a:t>12/17/2011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DD84A-2233-4461-9696-C1FBDCA26C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D74EB-D93B-41D0-BBAA-7B75DE4B781C}" type="datetimeFigureOut">
              <a:rPr lang="en-US" smtClean="0"/>
              <a:pPr/>
              <a:t>12/17/2011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DD84A-2233-4461-9696-C1FBDCA26C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y-AM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y-AM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/>
          <a:p>
            <a:pPr lvl="0"/>
            <a:endParaRPr lang="hy-AM" noProof="0" smtClean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3366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3366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472A1C-A139-4EBA-A233-45930E341A77}" type="slidenum">
              <a:rPr lang="ar-SA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hy-AM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8333806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y-AM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/>
          <a:p>
            <a:pPr lvl="0"/>
            <a:endParaRPr lang="hy-AM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y-AM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3366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3366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7D3B85-550D-4666-8E6C-D570D951C000}" type="slidenum">
              <a:rPr lang="ar-SA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hy-AM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40109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D74EB-D93B-41D0-BBAA-7B75DE4B781C}" type="datetimeFigureOut">
              <a:rPr lang="en-US" smtClean="0"/>
              <a:pPr/>
              <a:t>12/17/2011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DD84A-2233-4461-9696-C1FBDCA26C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D74EB-D93B-41D0-BBAA-7B75DE4B781C}" type="datetimeFigureOut">
              <a:rPr lang="en-US" smtClean="0"/>
              <a:pPr/>
              <a:t>12/17/2011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DD84A-2233-4461-9696-C1FBDCA26C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D74EB-D93B-41D0-BBAA-7B75DE4B781C}" type="datetimeFigureOut">
              <a:rPr lang="en-US" smtClean="0"/>
              <a:pPr/>
              <a:t>12/17/2011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DD84A-2233-4461-9696-C1FBDCA26C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D74EB-D93B-41D0-BBAA-7B75DE4B781C}" type="datetimeFigureOut">
              <a:rPr lang="en-US" smtClean="0"/>
              <a:pPr/>
              <a:t>12/17/2011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DD84A-2233-4461-9696-C1FBDCA26C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D74EB-D93B-41D0-BBAA-7B75DE4B781C}" type="datetimeFigureOut">
              <a:rPr lang="en-US" smtClean="0"/>
              <a:pPr/>
              <a:t>12/17/2011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DD84A-2233-4461-9696-C1FBDCA26C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D74EB-D93B-41D0-BBAA-7B75DE4B781C}" type="datetimeFigureOut">
              <a:rPr lang="en-US" smtClean="0"/>
              <a:pPr/>
              <a:t>12/17/2011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DD84A-2233-4461-9696-C1FBDCA26C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D74EB-D93B-41D0-BBAA-7B75DE4B781C}" type="datetimeFigureOut">
              <a:rPr lang="en-US" smtClean="0"/>
              <a:pPr/>
              <a:t>12/17/2011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DD84A-2233-4461-9696-C1FBDCA26C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D74EB-D93B-41D0-BBAA-7B75DE4B781C}" type="datetimeFigureOut">
              <a:rPr lang="en-US" smtClean="0"/>
              <a:pPr/>
              <a:t>12/17/2011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DD84A-2233-4461-9696-C1FBDCA26C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3D74EB-D93B-41D0-BBAA-7B75DE4B781C}" type="datetimeFigureOut">
              <a:rPr lang="en-US" smtClean="0"/>
              <a:pPr/>
              <a:t>12/17/2011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9DD84A-2233-4461-9696-C1FBDCA26C9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AutoShap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993775"/>
          </a:xfrm>
          <a:solidFill>
            <a:schemeClr val="folHlink"/>
          </a:solidFill>
        </p:spPr>
        <p:txBody>
          <a:bodyPr/>
          <a:lstStyle/>
          <a:p>
            <a:pPr algn="ctr" eaLnBrk="1" hangingPunct="1">
              <a:defRPr/>
            </a:pPr>
            <a:r>
              <a:rPr lang="en-US" b="0" smtClean="0">
                <a:solidFill>
                  <a:srgbClr val="CC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64" charset="0"/>
                <a:cs typeface="Tahoma" pitchFamily="64" charset="0"/>
              </a:rPr>
              <a:t>Computer Viruses</a:t>
            </a:r>
          </a:p>
        </p:txBody>
      </p:sp>
      <p:sp>
        <p:nvSpPr>
          <p:cNvPr id="75779" name="Rectangle 3"/>
          <p:cNvSpPr>
            <a:spLocks noGrp="1" noChangeAspec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75780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49325"/>
            <a:ext cx="9144000" cy="590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77977698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838200" y="1981200"/>
            <a:ext cx="7696200" cy="6858000"/>
          </a:xfrm>
        </p:spPr>
        <p:txBody>
          <a:bodyPr/>
          <a:lstStyle/>
          <a:p>
            <a:pPr marL="457200" indent="-457200" algn="ctr">
              <a:lnSpc>
                <a:spcPct val="80000"/>
              </a:lnSpc>
              <a:spcBef>
                <a:spcPct val="0"/>
              </a:spcBef>
              <a:buClrTx/>
              <a:buFontTx/>
              <a:buNone/>
              <a:defRPr/>
            </a:pPr>
            <a:endParaRPr lang="en-US" sz="2000" b="1" smtClean="0">
              <a:solidFill>
                <a:srgbClr val="66FF33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64" charset="0"/>
              <a:cs typeface="Tahoma" pitchFamily="64" charset="0"/>
            </a:endParaRPr>
          </a:p>
          <a:p>
            <a:pPr marL="457200" indent="-457200" algn="ctr">
              <a:lnSpc>
                <a:spcPct val="80000"/>
              </a:lnSpc>
              <a:spcBef>
                <a:spcPct val="0"/>
              </a:spcBef>
              <a:buClrTx/>
              <a:buFontTx/>
              <a:buNone/>
              <a:defRPr/>
            </a:pPr>
            <a:endParaRPr lang="en-US" sz="2000" b="1" smtClean="0">
              <a:solidFill>
                <a:srgbClr val="66FF33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64" charset="0"/>
              <a:cs typeface="Tahoma" pitchFamily="64" charset="0"/>
            </a:endParaRPr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en-US" sz="2000" smtClean="0">
                <a:latin typeface="Tahoma" pitchFamily="64" charset="0"/>
                <a:cs typeface="Tahoma" pitchFamily="64" charset="0"/>
              </a:rPr>
              <a:t>Delete e-mails from unknown or suspicious, untrustworthy (unreliable) sources, especially those with files attached to an e-mail.</a:t>
            </a:r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en-US" sz="2000" smtClean="0">
                <a:latin typeface="Tahoma" pitchFamily="64" charset="0"/>
                <a:cs typeface="Tahoma" pitchFamily="64" charset="0"/>
              </a:rPr>
              <a:t>Never open a file attached to an e-mail unless you know what it is, even if it appears to come from a friend.</a:t>
            </a:r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en-US" sz="2000" smtClean="0">
                <a:latin typeface="Tahoma" pitchFamily="64" charset="0"/>
                <a:cs typeface="Tahoma" pitchFamily="64" charset="0"/>
              </a:rPr>
              <a:t>Download files from the Internet only from legitimate and reputable sources.</a:t>
            </a:r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en-US" sz="2000" smtClean="0">
                <a:latin typeface="Tahoma" pitchFamily="64" charset="0"/>
                <a:cs typeface="Tahoma" pitchFamily="64" charset="0"/>
              </a:rPr>
              <a:t>Update your antivirus software at least every two weeks as over 200 viruses are discovered each month.</a:t>
            </a:r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en-US" sz="2000" smtClean="0">
                <a:latin typeface="Tahoma" pitchFamily="64" charset="0"/>
                <a:cs typeface="Tahoma" pitchFamily="64" charset="0"/>
              </a:rPr>
              <a:t>Backup your files periodically</a:t>
            </a:r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en-US" sz="2000" smtClean="0">
                <a:latin typeface="Tahoma" pitchFamily="64" charset="0"/>
                <a:cs typeface="Tahoma" pitchFamily="64" charset="0"/>
              </a:rPr>
              <a:t>Traditionally virus protection has been at the PC or client level.  However, this may change as companies look to network and Internet service providers for more services.</a:t>
            </a:r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  <a:defRPr/>
            </a:pPr>
            <a:endParaRPr lang="en-US" sz="2000" smtClean="0">
              <a:latin typeface="Tahoma" pitchFamily="64" charset="0"/>
              <a:cs typeface="Tahoma" pitchFamily="64" charset="0"/>
            </a:endParaRPr>
          </a:p>
          <a:p>
            <a:pPr marL="457200" indent="-457200" eaLnBrk="1" hangingPunct="1">
              <a:lnSpc>
                <a:spcPct val="80000"/>
              </a:lnSpc>
              <a:buFontTx/>
              <a:buNone/>
              <a:defRPr/>
            </a:pPr>
            <a:endParaRPr lang="en-US" sz="2000" smtClean="0">
              <a:latin typeface="Tahoma" pitchFamily="64" charset="0"/>
              <a:cs typeface="Tahoma" pitchFamily="64" charset="0"/>
            </a:endParaRPr>
          </a:p>
          <a:p>
            <a:pPr marL="457200" indent="-457200" eaLnBrk="1" hangingPunct="1">
              <a:lnSpc>
                <a:spcPct val="80000"/>
              </a:lnSpc>
              <a:buFont typeface="Wingdings" pitchFamily="64" charset="2"/>
              <a:buChar char="l"/>
              <a:defRPr/>
            </a:pPr>
            <a:endParaRPr lang="en-US" sz="2000" smtClean="0">
              <a:latin typeface="Tahoma" pitchFamily="64" charset="0"/>
              <a:cs typeface="Tahoma" pitchFamily="64" charset="0"/>
            </a:endParaRPr>
          </a:p>
        </p:txBody>
      </p:sp>
      <p:sp>
        <p:nvSpPr>
          <p:cNvPr id="84995" name="Text Box 3"/>
          <p:cNvSpPr txBox="1">
            <a:spLocks noChangeArrowheads="1"/>
          </p:cNvSpPr>
          <p:nvPr/>
        </p:nvSpPr>
        <p:spPr bwMode="auto">
          <a:xfrm>
            <a:off x="533400" y="1219200"/>
            <a:ext cx="7315200" cy="1223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SzPct val="75000"/>
            </a:pPr>
            <a:r>
              <a:rPr lang="en-US" sz="2400" b="1">
                <a:solidFill>
                  <a:srgbClr val="006666"/>
                </a:solidFill>
                <a:latin typeface="Tahoma" pitchFamily="34" charset="0"/>
                <a:cs typeface="Tahoma" pitchFamily="34" charset="0"/>
              </a:rPr>
              <a:t>Some tips that will help minimize your vulnerability to viruses:</a:t>
            </a:r>
          </a:p>
          <a:p>
            <a:pPr algn="r" rtl="1"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sz="2400" b="1">
              <a:solidFill>
                <a:srgbClr val="006666"/>
              </a:solidFill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4908062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b="0" smtClean="0">
                <a:latin typeface="Bookman Old Style" pitchFamily="18" charset="0"/>
              </a:rPr>
              <a:t>Computer Ethics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752725"/>
            <a:ext cx="7693025" cy="3724275"/>
          </a:xfrm>
        </p:spPr>
        <p:txBody>
          <a:bodyPr/>
          <a:lstStyle/>
          <a:p>
            <a:pPr eaLnBrk="1" hangingPunct="1"/>
            <a:r>
              <a:rPr lang="en-US" sz="2000" smtClean="0">
                <a:solidFill>
                  <a:srgbClr val="660033"/>
                </a:solidFill>
                <a:cs typeface="Times New Roman" pitchFamily="18" charset="0"/>
              </a:rPr>
              <a:t>You shall not use a computer to harm other people.</a:t>
            </a:r>
          </a:p>
          <a:p>
            <a:pPr eaLnBrk="1" hangingPunct="1"/>
            <a:r>
              <a:rPr lang="en-US" sz="2000" smtClean="0">
                <a:solidFill>
                  <a:srgbClr val="660033"/>
                </a:solidFill>
                <a:cs typeface="Times New Roman" pitchFamily="18" charset="0"/>
              </a:rPr>
              <a:t>You shall not snoop around in other people's computer files.</a:t>
            </a:r>
          </a:p>
          <a:p>
            <a:pPr eaLnBrk="1" hangingPunct="1"/>
            <a:r>
              <a:rPr lang="en-US" sz="2000" smtClean="0">
                <a:solidFill>
                  <a:srgbClr val="660033"/>
                </a:solidFill>
                <a:cs typeface="Times New Roman" pitchFamily="18" charset="0"/>
              </a:rPr>
              <a:t>You shall not use a computer to steal.</a:t>
            </a:r>
          </a:p>
          <a:p>
            <a:pPr eaLnBrk="1" hangingPunct="1"/>
            <a:r>
              <a:rPr lang="en-US" sz="2000" smtClean="0">
                <a:solidFill>
                  <a:srgbClr val="660033"/>
                </a:solidFill>
                <a:cs typeface="Times New Roman" pitchFamily="18" charset="0"/>
              </a:rPr>
              <a:t>You shall not use other people's computer resources without authorization or proper compensation.</a:t>
            </a:r>
          </a:p>
          <a:p>
            <a:pPr eaLnBrk="1" hangingPunct="1"/>
            <a:r>
              <a:rPr lang="en-US" sz="2000" smtClean="0">
                <a:solidFill>
                  <a:srgbClr val="660033"/>
                </a:solidFill>
                <a:cs typeface="Times New Roman" pitchFamily="18" charset="0"/>
              </a:rPr>
              <a:t> You shall always use a computer in ways that show consideration and respect for your fellow humans. </a:t>
            </a:r>
            <a:br>
              <a:rPr lang="en-US" sz="2000" smtClean="0">
                <a:solidFill>
                  <a:srgbClr val="660033"/>
                </a:solidFill>
                <a:cs typeface="Times New Roman" pitchFamily="18" charset="0"/>
              </a:rPr>
            </a:br>
            <a:r>
              <a:rPr lang="en-US" sz="2000" smtClean="0">
                <a:solidFill>
                  <a:srgbClr val="660033"/>
                </a:solidFill>
                <a:cs typeface="Times New Roman" pitchFamily="18" charset="0"/>
              </a:rPr>
              <a:t> </a:t>
            </a:r>
            <a:br>
              <a:rPr lang="en-US" sz="2000" smtClean="0">
                <a:solidFill>
                  <a:srgbClr val="660033"/>
                </a:solidFill>
                <a:cs typeface="Times New Roman" pitchFamily="18" charset="0"/>
              </a:rPr>
            </a:br>
            <a:r>
              <a:rPr lang="en-US" sz="2000" smtClean="0">
                <a:solidFill>
                  <a:srgbClr val="660033"/>
                </a:solidFill>
                <a:cs typeface="Times New Roman" pitchFamily="18" charset="0"/>
              </a:rPr>
              <a:t> </a:t>
            </a:r>
            <a:br>
              <a:rPr lang="en-US" sz="2000" smtClean="0">
                <a:solidFill>
                  <a:srgbClr val="660033"/>
                </a:solidFill>
                <a:cs typeface="Times New Roman" pitchFamily="18" charset="0"/>
              </a:rPr>
            </a:br>
            <a:endParaRPr lang="en-US" sz="2000" smtClean="0">
              <a:solidFill>
                <a:srgbClr val="660033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79138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Computer Uses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/>
              <a:t>1- Supermarkets: Use a bar code reader.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/>
              <a:t>2- Libraries: Use computers to search for books; to record books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/>
              <a:t>lending and return ….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/>
              <a:t>3- Banks: Enable customers to access their accounts via ATM.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/>
              <a:t>4- Plastic Cards: Used in computer system to facilitate customers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/>
              <a:t>life (mobile, telephone and credit cards)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/>
              <a:t>5- Electronic Commerce: Uses Internet in business for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/>
              <a:t>purchasing, payment, or reservations.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/>
              <a:t>6- Touch Screens: Allow unskilled customers to access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/>
              <a:t>information easily.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/>
              <a:t>7- Hospitals: Use computers to store records of patients and to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/>
              <a:t>help in the diagnosis and analysis of the treatment.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/>
              <a:t>8- Cars: Computers are used to display maps and give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/>
              <a:t>instructions to the driver.</a:t>
            </a:r>
          </a:p>
        </p:txBody>
      </p:sp>
    </p:spTree>
    <p:extLst>
      <p:ext uri="{BB962C8B-B14F-4D97-AF65-F5344CB8AC3E}">
        <p14:creationId xmlns="" xmlns:p14="http://schemas.microsoft.com/office/powerpoint/2010/main" val="891007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AutoShape 2"/>
          <p:cNvSpPr>
            <a:spLocks noGrp="1" noChangeArrowheads="1"/>
          </p:cNvSpPr>
          <p:nvPr>
            <p:ph type="title"/>
          </p:nvPr>
        </p:nvSpPr>
        <p:spPr>
          <a:xfrm>
            <a:off x="-609600" y="1219200"/>
            <a:ext cx="7924800" cy="1143000"/>
          </a:xfrm>
        </p:spPr>
        <p:txBody>
          <a:bodyPr lIns="92075" tIns="46038" rIns="92075" bIns="46038" anchor="t"/>
          <a:lstStyle/>
          <a:p>
            <a:pPr algn="ctr" eaLnBrk="1" hangingPunct="1">
              <a:lnSpc>
                <a:spcPct val="89000"/>
              </a:lnSpc>
              <a:defRPr/>
            </a:pPr>
            <a:r>
              <a:rPr lang="en-US" smtClean="0">
                <a:latin typeface="Tahoma" pitchFamily="64" charset="0"/>
                <a:cs typeface="Tahoma" pitchFamily="64" charset="0"/>
              </a:rPr>
              <a:t>Computer Viruses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438400"/>
            <a:ext cx="8077200" cy="4114800"/>
          </a:xfrm>
          <a:noFill/>
        </p:spPr>
        <p:txBody>
          <a:bodyPr lIns="92075" tIns="46038" rIns="92075" bIns="46038"/>
          <a:lstStyle/>
          <a:p>
            <a:pPr lvl="1" eaLnBrk="1" hangingPunct="1">
              <a:lnSpc>
                <a:spcPct val="90000"/>
              </a:lnSpc>
            </a:pPr>
            <a:r>
              <a:rPr lang="en-US" sz="2000" smtClean="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>A computer virus is an application program designed and written to destroy other programs. 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sz="2000" smtClean="0">
              <a:solidFill>
                <a:schemeClr val="tx2"/>
              </a:solidFill>
              <a:latin typeface="Tahoma" pitchFamily="34" charset="0"/>
              <a:cs typeface="Tahoma" pitchFamily="34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2000" smtClean="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>It has the ability to:</a:t>
            </a:r>
          </a:p>
          <a:p>
            <a:pPr lvl="2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mtClean="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> Link itself to other programs</a:t>
            </a:r>
          </a:p>
          <a:p>
            <a:pPr lvl="2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mtClean="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> Copy itself (it looks as if it repeats itself)</a:t>
            </a:r>
          </a:p>
        </p:txBody>
      </p:sp>
      <p:pic>
        <p:nvPicPr>
          <p:cNvPr id="76804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828800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223416001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AutoShape 2"/>
          <p:cNvSpPr>
            <a:spLocks noGrp="1" noChangeArrowheads="1"/>
          </p:cNvSpPr>
          <p:nvPr>
            <p:ph type="title"/>
          </p:nvPr>
        </p:nvSpPr>
        <p:spPr>
          <a:xfrm>
            <a:off x="-304800" y="1219200"/>
            <a:ext cx="7924800" cy="1143000"/>
          </a:xfrm>
        </p:spPr>
        <p:txBody>
          <a:bodyPr lIns="92075" tIns="46038" rIns="92075" bIns="46038" anchor="t"/>
          <a:lstStyle/>
          <a:p>
            <a:pPr algn="ctr" eaLnBrk="1" hangingPunct="1">
              <a:lnSpc>
                <a:spcPct val="88000"/>
              </a:lnSpc>
              <a:defRPr/>
            </a:pPr>
            <a:r>
              <a:rPr lang="en-US" smtClean="0">
                <a:latin typeface="Tahoma" pitchFamily="64" charset="0"/>
                <a:cs typeface="Tahoma" pitchFamily="64" charset="0"/>
              </a:rPr>
              <a:t>Examples of Viruses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075" tIns="46038" rIns="92075" bIns="46038"/>
          <a:lstStyle/>
          <a:p>
            <a:pPr lvl="1" eaLnBrk="1" hangingPunct="1">
              <a:buFont typeface="Monotype Sorts" pitchFamily="2" charset="2"/>
              <a:buChar char="n"/>
            </a:pPr>
            <a:r>
              <a:rPr lang="en-US" sz="2800" smtClean="0">
                <a:latin typeface="Tahoma" pitchFamily="34" charset="0"/>
                <a:cs typeface="Tahoma" pitchFamily="34" charset="0"/>
              </a:rPr>
              <a:t> Monkes</a:t>
            </a:r>
          </a:p>
          <a:p>
            <a:pPr lvl="1" eaLnBrk="1" hangingPunct="1">
              <a:buFont typeface="Monotype Sorts" pitchFamily="2" charset="2"/>
              <a:buChar char="n"/>
            </a:pPr>
            <a:r>
              <a:rPr lang="en-US" sz="2800" smtClean="0">
                <a:latin typeface="Tahoma" pitchFamily="34" charset="0"/>
                <a:cs typeface="Tahoma" pitchFamily="34" charset="0"/>
              </a:rPr>
              <a:t> ABC</a:t>
            </a:r>
          </a:p>
          <a:p>
            <a:pPr lvl="1" eaLnBrk="1" hangingPunct="1">
              <a:buFont typeface="Monotype Sorts" pitchFamily="2" charset="2"/>
              <a:buChar char="n"/>
            </a:pPr>
            <a:r>
              <a:rPr lang="en-US" sz="2800" smtClean="0">
                <a:latin typeface="Tahoma" pitchFamily="34" charset="0"/>
                <a:cs typeface="Tahoma" pitchFamily="34" charset="0"/>
              </a:rPr>
              <a:t> Crabs</a:t>
            </a:r>
          </a:p>
          <a:p>
            <a:pPr lvl="1" eaLnBrk="1" hangingPunct="1">
              <a:buFont typeface="Monotype Sorts" pitchFamily="2" charset="2"/>
              <a:buChar char="n"/>
            </a:pPr>
            <a:r>
              <a:rPr lang="en-US" sz="2800" smtClean="0">
                <a:latin typeface="Tahoma" pitchFamily="34" charset="0"/>
                <a:cs typeface="Tahoma" pitchFamily="34" charset="0"/>
              </a:rPr>
              <a:t> CIH</a:t>
            </a:r>
          </a:p>
          <a:p>
            <a:pPr eaLnBrk="1" hangingPunct="1">
              <a:buFont typeface="Monotype Sorts" pitchFamily="2" charset="2"/>
              <a:buChar char="n"/>
            </a:pPr>
            <a:endParaRPr lang="en-US" smtClean="0">
              <a:latin typeface="Tahoma" pitchFamily="34" charset="0"/>
              <a:cs typeface="Tahoma" pitchFamily="34" charset="0"/>
            </a:endParaRPr>
          </a:p>
        </p:txBody>
      </p:sp>
      <p:pic>
        <p:nvPicPr>
          <p:cNvPr id="778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828800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23645441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AutoShape 2"/>
          <p:cNvSpPr>
            <a:spLocks noGrp="1" noChangeArrowheads="1"/>
          </p:cNvSpPr>
          <p:nvPr>
            <p:ph type="title"/>
          </p:nvPr>
        </p:nvSpPr>
        <p:spPr>
          <a:xfrm>
            <a:off x="914400" y="1247775"/>
            <a:ext cx="7924800" cy="6572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>
                <a:latin typeface="Tahoma" pitchFamily="34" charset="0"/>
                <a:cs typeface="Tahoma" pitchFamily="34" charset="0"/>
              </a:rPr>
              <a:t>Viruses and Virus Protection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62000" y="2362200"/>
            <a:ext cx="5791200" cy="3657600"/>
          </a:xfrm>
        </p:spPr>
        <p:txBody>
          <a:bodyPr/>
          <a:lstStyle/>
          <a:p>
            <a:pPr algn="l" rtl="0" eaLnBrk="1" hangingPunct="1"/>
            <a:r>
              <a:rPr lang="en-US" smtClean="0">
                <a:latin typeface="Tahoma" pitchFamily="34" charset="0"/>
                <a:cs typeface="Tahoma" pitchFamily="34" charset="0"/>
              </a:rPr>
              <a:t>A virus program</a:t>
            </a:r>
          </a:p>
          <a:p>
            <a:pPr lvl="1" algn="l" rtl="0" eaLnBrk="1" hangingPunct="1"/>
            <a:r>
              <a:rPr lang="en-US" smtClean="0">
                <a:latin typeface="Tahoma" pitchFamily="34" charset="0"/>
                <a:cs typeface="Tahoma" pitchFamily="34" charset="0"/>
              </a:rPr>
              <a:t>Infects programs, documents, databases and more …</a:t>
            </a:r>
          </a:p>
          <a:p>
            <a:pPr lvl="1" algn="l" rtl="0" eaLnBrk="1" hangingPunct="1"/>
            <a:r>
              <a:rPr lang="en-US" smtClean="0">
                <a:latin typeface="Tahoma" pitchFamily="34" charset="0"/>
                <a:cs typeface="Tahoma" pitchFamily="34" charset="0"/>
              </a:rPr>
              <a:t>It is man-made</a:t>
            </a:r>
          </a:p>
          <a:p>
            <a:pPr lvl="1" algn="l" rtl="0" eaLnBrk="1" hangingPunct="1"/>
            <a:r>
              <a:rPr lang="en-US" smtClean="0">
                <a:latin typeface="Tahoma" pitchFamily="34" charset="0"/>
                <a:cs typeface="Tahoma" pitchFamily="34" charset="0"/>
              </a:rPr>
              <a:t>It can hide and reproduce</a:t>
            </a:r>
          </a:p>
          <a:p>
            <a:pPr lvl="1" algn="l" rtl="0" eaLnBrk="1" hangingPunct="1"/>
            <a:r>
              <a:rPr lang="en-US" smtClean="0">
                <a:latin typeface="Tahoma" pitchFamily="34" charset="0"/>
                <a:cs typeface="Tahoma" pitchFamily="34" charset="0"/>
              </a:rPr>
              <a:t>It can lay dormant (inactive) and then activate</a:t>
            </a:r>
          </a:p>
        </p:txBody>
      </p:sp>
      <p:pic>
        <p:nvPicPr>
          <p:cNvPr id="78852" name="Picture 4" descr="bs01181_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151563" y="2362200"/>
            <a:ext cx="2763837" cy="2819400"/>
          </a:xfrm>
          <a:noFill/>
        </p:spPr>
      </p:pic>
      <p:sp>
        <p:nvSpPr>
          <p:cNvPr id="109573" name="Rectangle 5"/>
          <p:cNvSpPr>
            <a:spLocks noChangeArrowheads="1"/>
          </p:cNvSpPr>
          <p:nvPr/>
        </p:nvSpPr>
        <p:spPr bwMode="auto">
          <a:xfrm>
            <a:off x="914400" y="5640388"/>
            <a:ext cx="7069138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lvl="1" fontAlgn="base">
              <a:spcBef>
                <a:spcPct val="20000"/>
              </a:spcBef>
              <a:spcAft>
                <a:spcPct val="0"/>
              </a:spcAft>
              <a:buClr>
                <a:srgbClr val="CC99FF"/>
              </a:buClr>
              <a:defRPr/>
            </a:pPr>
            <a:r>
              <a:rPr lang="en-US" sz="5400">
                <a:solidFill>
                  <a:srgbClr val="66FF33"/>
                </a:solidFill>
                <a:latin typeface="Agency FB" pitchFamily="34" charset="0"/>
                <a:cs typeface="Tahoma" pitchFamily="64" charset="0"/>
              </a:rPr>
              <a:t>Anti-virus programs can </a:t>
            </a:r>
            <a:r>
              <a:rPr lang="en-US" sz="6000">
                <a:solidFill>
                  <a:srgbClr val="CC99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gency FB" pitchFamily="34" charset="0"/>
                <a:cs typeface="Tahoma" pitchFamily="64" charset="0"/>
              </a:rPr>
              <a:t>help</a:t>
            </a:r>
          </a:p>
        </p:txBody>
      </p:sp>
    </p:spTree>
    <p:extLst>
      <p:ext uri="{BB962C8B-B14F-4D97-AF65-F5344CB8AC3E}">
        <p14:creationId xmlns="" xmlns:p14="http://schemas.microsoft.com/office/powerpoint/2010/main" val="394747412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9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09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09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095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09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09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71" grpId="0" build="p"/>
      <p:bldP spid="10957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66800" y="2743200"/>
            <a:ext cx="7162800" cy="4495800"/>
          </a:xfrm>
        </p:spPr>
        <p:txBody>
          <a:bodyPr/>
          <a:lstStyle/>
          <a:p>
            <a:pPr eaLnBrk="1" hangingPunct="1"/>
            <a:r>
              <a:rPr lang="en-US" sz="2000" smtClean="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>A variety of highly contagious “viruses” can spread from computer to computer, much the way biological viruses do among human beings. </a:t>
            </a:r>
          </a:p>
          <a:p>
            <a:pPr lvl="1" eaLnBrk="1" hangingPunct="1">
              <a:buFont typeface="Wingdings" pitchFamily="2" charset="2"/>
              <a:buChar char="Ø"/>
            </a:pPr>
            <a:r>
              <a:rPr lang="en-US" sz="2000" smtClean="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>Just as a virus can infect human organs, a computer virus can infect programs and databases.  It can also hide duplicates of itself within legitimate programs. 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title"/>
          </p:nvPr>
        </p:nvSpPr>
        <p:spPr>
          <a:xfrm>
            <a:off x="609600" y="1216025"/>
            <a:ext cx="8153400" cy="841375"/>
          </a:xfrm>
          <a:prstGeom prst="rect">
            <a:avLst/>
          </a:prstGeom>
        </p:spPr>
        <p:txBody>
          <a:bodyPr anchor="ctr"/>
          <a:lstStyle/>
          <a:p>
            <a:pPr algn="ctr" eaLnBrk="1" hangingPunct="1">
              <a:defRPr/>
            </a:pPr>
            <a:r>
              <a:rPr lang="en-US" smtClean="0">
                <a:latin typeface="Tahoma" pitchFamily="64" charset="0"/>
                <a:cs typeface="Tahoma" pitchFamily="64" charset="0"/>
              </a:rPr>
              <a:t>Viruses and Virus Protection (2)</a:t>
            </a:r>
          </a:p>
        </p:txBody>
      </p:sp>
    </p:spTree>
    <p:extLst>
      <p:ext uri="{BB962C8B-B14F-4D97-AF65-F5344CB8AC3E}">
        <p14:creationId xmlns="" xmlns:p14="http://schemas.microsoft.com/office/powerpoint/2010/main" val="126298366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AutoShape 2"/>
          <p:cNvSpPr>
            <a:spLocks noGrp="1" noChangeArrowheads="1"/>
          </p:cNvSpPr>
          <p:nvPr>
            <p:ph type="title"/>
          </p:nvPr>
        </p:nvSpPr>
        <p:spPr>
          <a:xfrm>
            <a:off x="304800" y="519113"/>
            <a:ext cx="8610600" cy="1462087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mtClean="0">
                <a:latin typeface="Tahoma" pitchFamily="64" charset="0"/>
                <a:cs typeface="Tahoma" pitchFamily="64" charset="0"/>
              </a:rPr>
              <a:t>Viruses and Virus Protection(3)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25488" y="2286000"/>
            <a:ext cx="7693025" cy="3724275"/>
          </a:xfrm>
        </p:spPr>
        <p:txBody>
          <a:bodyPr/>
          <a:lstStyle/>
          <a:p>
            <a:pPr marL="609600" indent="-609600" eaLnBrk="1" hangingPunct="1"/>
            <a:r>
              <a:rPr lang="en-US" sz="2000" smtClean="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>These viruses, which are programs, reside on and are passed between magnetic disks.</a:t>
            </a:r>
          </a:p>
          <a:p>
            <a:pPr marL="609600" indent="-609600" eaLnBrk="1" hangingPunct="1"/>
            <a:r>
              <a:rPr lang="en-US" sz="2000" smtClean="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>Most people who write and circulate virus programs fall into two groups.  </a:t>
            </a:r>
          </a:p>
          <a:p>
            <a:pPr marL="990600" lvl="1" indent="-533400" eaLnBrk="1" hangingPunct="1">
              <a:buFontTx/>
              <a:buAutoNum type="arabicPeriod"/>
            </a:pPr>
            <a:r>
              <a:rPr lang="en-US" sz="2000" smtClean="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>The first group uses viruses to show off for their peers. </a:t>
            </a:r>
          </a:p>
          <a:p>
            <a:pPr marL="990600" lvl="1" indent="-533400" eaLnBrk="1" hangingPunct="1">
              <a:buFontTx/>
              <a:buAutoNum type="arabicPeriod"/>
            </a:pPr>
            <a:r>
              <a:rPr lang="en-US" sz="2000" smtClean="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>The second, and far more dangerous group, creates viruses with malicious intent.</a:t>
            </a:r>
          </a:p>
          <a:p>
            <a:pPr marL="609600" indent="-609600" eaLnBrk="1" hangingPunct="1"/>
            <a:endParaRPr lang="en-US" sz="2000" smtClean="0">
              <a:solidFill>
                <a:schemeClr val="tx2"/>
              </a:solidFill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077624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685800"/>
            <a:ext cx="7924800" cy="1143000"/>
          </a:xfrm>
        </p:spPr>
        <p:txBody>
          <a:bodyPr/>
          <a:lstStyle/>
          <a:p>
            <a:pPr algn="ctr" eaLnBrk="1" hangingPunct="1"/>
            <a:r>
              <a:rPr lang="en-US" sz="3200" smtClean="0">
                <a:latin typeface="Tahoma" pitchFamily="34" charset="0"/>
                <a:cs typeface="Tahoma" pitchFamily="34" charset="0"/>
              </a:rPr>
              <a:t>Sources of Computer Viruses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3581400" y="2514600"/>
            <a:ext cx="5638800" cy="4114800"/>
          </a:xfrm>
        </p:spPr>
        <p:txBody>
          <a:bodyPr/>
          <a:lstStyle/>
          <a:p>
            <a:pPr algn="l" rtl="0" eaLnBrk="1" hangingPunct="1"/>
            <a:r>
              <a:rPr lang="en-US" smtClean="0">
                <a:latin typeface="Tahoma" pitchFamily="34" charset="0"/>
                <a:cs typeface="Tahoma" pitchFamily="34" charset="0"/>
              </a:rPr>
              <a:t>Three primary sources</a:t>
            </a:r>
          </a:p>
          <a:p>
            <a:pPr lvl="1" algn="l" rtl="0" eaLnBrk="1" hangingPunct="1"/>
            <a:r>
              <a:rPr lang="en-US" smtClean="0">
                <a:latin typeface="Tahoma" pitchFamily="34" charset="0"/>
                <a:cs typeface="Tahoma" pitchFamily="34" charset="0"/>
              </a:rPr>
              <a:t>The Internet</a:t>
            </a:r>
          </a:p>
          <a:p>
            <a:pPr lvl="2" algn="l" rtl="0" eaLnBrk="1" hangingPunct="1"/>
            <a:r>
              <a:rPr lang="en-US" smtClean="0">
                <a:latin typeface="Tahoma" pitchFamily="34" charset="0"/>
                <a:cs typeface="Tahoma" pitchFamily="34" charset="0"/>
              </a:rPr>
              <a:t>Via downloads and exchanges</a:t>
            </a:r>
          </a:p>
          <a:p>
            <a:pPr lvl="1" algn="l" rtl="0" eaLnBrk="1" hangingPunct="1"/>
            <a:r>
              <a:rPr lang="en-US" smtClean="0">
                <a:latin typeface="Tahoma" pitchFamily="34" charset="0"/>
                <a:cs typeface="Tahoma" pitchFamily="34" charset="0"/>
              </a:rPr>
              <a:t>Diskettes</a:t>
            </a:r>
          </a:p>
          <a:p>
            <a:pPr lvl="2" algn="l" rtl="0" eaLnBrk="1" hangingPunct="1"/>
            <a:r>
              <a:rPr lang="en-US" smtClean="0">
                <a:latin typeface="Tahoma" pitchFamily="34" charset="0"/>
                <a:cs typeface="Tahoma" pitchFamily="34" charset="0"/>
              </a:rPr>
              <a:t>Exchanging disks</a:t>
            </a:r>
          </a:p>
          <a:p>
            <a:pPr lvl="1" algn="l" rtl="0" eaLnBrk="1" hangingPunct="1"/>
            <a:r>
              <a:rPr lang="en-US" smtClean="0">
                <a:latin typeface="Tahoma" pitchFamily="34" charset="0"/>
                <a:cs typeface="Tahoma" pitchFamily="34" charset="0"/>
              </a:rPr>
              <a:t>Computer networks</a:t>
            </a:r>
          </a:p>
          <a:p>
            <a:pPr lvl="2" algn="l" rtl="0" eaLnBrk="1" hangingPunct="1"/>
            <a:r>
              <a:rPr lang="en-US" smtClean="0">
                <a:latin typeface="Tahoma" pitchFamily="34" charset="0"/>
                <a:cs typeface="Tahoma" pitchFamily="34" charset="0"/>
              </a:rPr>
              <a:t>Can spread from one network to another</a:t>
            </a:r>
          </a:p>
        </p:txBody>
      </p:sp>
      <p:pic>
        <p:nvPicPr>
          <p:cNvPr id="81924" name="Picture 4" descr="j0210892[1]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8600" y="2286000"/>
            <a:ext cx="3814763" cy="3565525"/>
          </a:xfrm>
          <a:noFill/>
        </p:spPr>
      </p:pic>
    </p:spTree>
    <p:extLst>
      <p:ext uri="{BB962C8B-B14F-4D97-AF65-F5344CB8AC3E}">
        <p14:creationId xmlns="" xmlns:p14="http://schemas.microsoft.com/office/powerpoint/2010/main" val="271999941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AutoShape 2"/>
          <p:cNvSpPr>
            <a:spLocks noGrp="1" noChangeArrowheads="1"/>
          </p:cNvSpPr>
          <p:nvPr>
            <p:ph type="title"/>
          </p:nvPr>
        </p:nvSpPr>
        <p:spPr>
          <a:xfrm>
            <a:off x="838200" y="1143000"/>
            <a:ext cx="7924800" cy="1143000"/>
          </a:xfrm>
        </p:spPr>
        <p:txBody>
          <a:bodyPr lIns="92075" tIns="46038" rIns="92075" bIns="46038" anchor="t"/>
          <a:lstStyle/>
          <a:p>
            <a:pPr algn="ctr" rtl="0" eaLnBrk="1" hangingPunct="1">
              <a:lnSpc>
                <a:spcPct val="88000"/>
              </a:lnSpc>
              <a:defRPr/>
            </a:pPr>
            <a:r>
              <a:rPr lang="en-US" sz="2800" smtClean="0">
                <a:latin typeface="Tahoma" pitchFamily="64" charset="0"/>
                <a:cs typeface="Tahoma" pitchFamily="64" charset="0"/>
              </a:rPr>
              <a:t>How do you know if you have a virus?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2667000"/>
            <a:ext cx="9144000" cy="3810000"/>
          </a:xfrm>
          <a:noFill/>
        </p:spPr>
        <p:txBody>
          <a:bodyPr lIns="92075" tIns="46038" rIns="92075" bIns="46038"/>
          <a:lstStyle/>
          <a:p>
            <a:pPr eaLnBrk="1" hangingPunct="1"/>
            <a:r>
              <a:rPr lang="en-US" smtClean="0">
                <a:latin typeface="Tahoma" pitchFamily="34" charset="0"/>
                <a:cs typeface="Tahoma" pitchFamily="34" charset="0"/>
              </a:rPr>
              <a:t>Lack of storage capability</a:t>
            </a:r>
          </a:p>
          <a:p>
            <a:pPr eaLnBrk="1" hangingPunct="1"/>
            <a:r>
              <a:rPr lang="en-US" smtClean="0">
                <a:latin typeface="Tahoma" pitchFamily="34" charset="0"/>
                <a:cs typeface="Tahoma" pitchFamily="34" charset="0"/>
              </a:rPr>
              <a:t>Decrease in the speed of executing programs</a:t>
            </a:r>
          </a:p>
          <a:p>
            <a:pPr eaLnBrk="1" hangingPunct="1"/>
            <a:r>
              <a:rPr lang="en-US" smtClean="0">
                <a:latin typeface="Tahoma" pitchFamily="34" charset="0"/>
                <a:cs typeface="Tahoma" pitchFamily="34" charset="0"/>
              </a:rPr>
              <a:t>Unexpected error messages</a:t>
            </a:r>
          </a:p>
          <a:p>
            <a:pPr eaLnBrk="1" hangingPunct="1"/>
            <a:r>
              <a:rPr lang="en-US" smtClean="0">
                <a:latin typeface="Tahoma" pitchFamily="34" charset="0"/>
                <a:cs typeface="Tahoma" pitchFamily="34" charset="0"/>
              </a:rPr>
              <a:t>Halting the system</a:t>
            </a:r>
          </a:p>
        </p:txBody>
      </p:sp>
    </p:spTree>
    <p:extLst>
      <p:ext uri="{BB962C8B-B14F-4D97-AF65-F5344CB8AC3E}">
        <p14:creationId xmlns="" xmlns:p14="http://schemas.microsoft.com/office/powerpoint/2010/main" val="347484555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AutoShape 2"/>
          <p:cNvSpPr>
            <a:spLocks noGrp="1" noChangeArrowheads="1"/>
          </p:cNvSpPr>
          <p:nvPr>
            <p:ph type="title"/>
          </p:nvPr>
        </p:nvSpPr>
        <p:spPr>
          <a:xfrm>
            <a:off x="-533400" y="1139825"/>
            <a:ext cx="7772400" cy="765175"/>
          </a:xfrm>
        </p:spPr>
        <p:txBody>
          <a:bodyPr/>
          <a:lstStyle/>
          <a:p>
            <a:pPr algn="ctr" eaLnBrk="1" hangingPunct="1"/>
            <a:r>
              <a:rPr lang="en-US" smtClean="0">
                <a:latin typeface="Tahoma" pitchFamily="34" charset="0"/>
                <a:cs typeface="Tahoma" pitchFamily="34" charset="0"/>
              </a:rPr>
              <a:t>Virus Protection</a:t>
            </a:r>
          </a:p>
        </p:txBody>
      </p:sp>
      <p:sp>
        <p:nvSpPr>
          <p:cNvPr id="83971" name="Text Box 3"/>
          <p:cNvSpPr txBox="1">
            <a:spLocks noChangeArrowheads="1"/>
          </p:cNvSpPr>
          <p:nvPr/>
        </p:nvSpPr>
        <p:spPr bwMode="auto">
          <a:xfrm>
            <a:off x="1066800" y="2651125"/>
            <a:ext cx="69342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286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2000">
                <a:solidFill>
                  <a:srgbClr val="003366"/>
                </a:solidFill>
                <a:latin typeface="Tahoma" pitchFamily="34" charset="0"/>
                <a:cs typeface="Tahoma" pitchFamily="34" charset="0"/>
              </a:rPr>
              <a:t>The software package distributed with new PCs always includes an </a:t>
            </a:r>
            <a:r>
              <a:rPr lang="en-US" sz="2000" b="1">
                <a:solidFill>
                  <a:srgbClr val="003366"/>
                </a:solidFill>
                <a:latin typeface="Tahoma" pitchFamily="34" charset="0"/>
                <a:cs typeface="Tahoma" pitchFamily="34" charset="0"/>
              </a:rPr>
              <a:t>antiviral program.</a:t>
            </a:r>
            <a:r>
              <a:rPr lang="en-US" sz="2000">
                <a:solidFill>
                  <a:srgbClr val="003366"/>
                </a:solidFill>
                <a:latin typeface="Tahoma" pitchFamily="34" charset="0"/>
                <a:cs typeface="Tahoma" pitchFamily="34" charset="0"/>
              </a:rPr>
              <a:t>  The best way to cope with viruses is to recognize their existence and use an antiviral, or antivirus program.</a:t>
            </a:r>
          </a:p>
        </p:txBody>
      </p:sp>
    </p:spTree>
    <p:extLst>
      <p:ext uri="{BB962C8B-B14F-4D97-AF65-F5344CB8AC3E}">
        <p14:creationId xmlns="" xmlns:p14="http://schemas.microsoft.com/office/powerpoint/2010/main" val="259475718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628</Words>
  <Application>Microsoft Office PowerPoint</Application>
  <PresentationFormat>On-screen Show (4:3)</PresentationFormat>
  <Paragraphs>85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Computer Viruses</vt:lpstr>
      <vt:lpstr>Computer Viruses</vt:lpstr>
      <vt:lpstr>Examples of Viruses</vt:lpstr>
      <vt:lpstr>Viruses and Virus Protection</vt:lpstr>
      <vt:lpstr>Viruses and Virus Protection (2)</vt:lpstr>
      <vt:lpstr>Viruses and Virus Protection(3)</vt:lpstr>
      <vt:lpstr>Sources of Computer Viruses</vt:lpstr>
      <vt:lpstr>How do you know if you have a virus?</vt:lpstr>
      <vt:lpstr>Virus Protection</vt:lpstr>
      <vt:lpstr>Slide 10</vt:lpstr>
      <vt:lpstr>Computer Ethics</vt:lpstr>
      <vt:lpstr>Computer Uses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Viruses</dc:title>
  <dc:creator>Manal</dc:creator>
  <cp:lastModifiedBy>Manal</cp:lastModifiedBy>
  <cp:revision>1</cp:revision>
  <dcterms:created xsi:type="dcterms:W3CDTF">2011-12-10T12:30:11Z</dcterms:created>
  <dcterms:modified xsi:type="dcterms:W3CDTF">2011-12-16T22:15:39Z</dcterms:modified>
</cp:coreProperties>
</file>